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58" r:id="rId4"/>
    <p:sldId id="259" r:id="rId5"/>
    <p:sldId id="260" r:id="rId6"/>
    <p:sldId id="261" r:id="rId7"/>
    <p:sldId id="262" r:id="rId8"/>
    <p:sldId id="263" r:id="rId9"/>
    <p:sldId id="264" r:id="rId10"/>
    <p:sldId id="265" r:id="rId11"/>
    <p:sldId id="257" r:id="rId12"/>
    <p:sldId id="266" r:id="rId13"/>
    <p:sldId id="267" r:id="rId14"/>
    <p:sldId id="281" r:id="rId15"/>
    <p:sldId id="268" r:id="rId16"/>
    <p:sldId id="269" r:id="rId17"/>
    <p:sldId id="270" r:id="rId18"/>
    <p:sldId id="275" r:id="rId19"/>
    <p:sldId id="274" r:id="rId20"/>
    <p:sldId id="276" r:id="rId21"/>
    <p:sldId id="279" r:id="rId22"/>
    <p:sldId id="277" r:id="rId23"/>
    <p:sldId id="278" r:id="rId24"/>
    <p:sldId id="271" r:id="rId25"/>
    <p:sldId id="272" r:id="rId26"/>
    <p:sldId id="273"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8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99B2D2-3691-BC4A-A300-DC569261C60A}"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36527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99B2D2-3691-BC4A-A300-DC569261C60A}"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420822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99B2D2-3691-BC4A-A300-DC569261C60A}"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261080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99B2D2-3691-BC4A-A300-DC569261C60A}"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9849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99B2D2-3691-BC4A-A300-DC569261C60A}"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109411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99B2D2-3691-BC4A-A300-DC569261C60A}"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69254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99B2D2-3691-BC4A-A300-DC569261C60A}" type="datetimeFigureOut">
              <a:rPr lang="en-US" smtClean="0"/>
              <a:t>7/30/15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152376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99B2D2-3691-BC4A-A300-DC569261C60A}" type="datetimeFigureOut">
              <a:rPr lang="en-US" smtClean="0"/>
              <a:t>7/30/15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129968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9B2D2-3691-BC4A-A300-DC569261C60A}" type="datetimeFigureOut">
              <a:rPr lang="en-US" smtClean="0"/>
              <a:t>7/30/15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181845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9B2D2-3691-BC4A-A300-DC569261C60A}"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363486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9B2D2-3691-BC4A-A300-DC569261C60A}"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90018-2BC4-E140-A9E9-26375EDB45A4}" type="slidenum">
              <a:rPr lang="en-US" smtClean="0"/>
              <a:t>‹#›</a:t>
            </a:fld>
            <a:endParaRPr lang="en-US"/>
          </a:p>
        </p:txBody>
      </p:sp>
    </p:spTree>
    <p:extLst>
      <p:ext uri="{BB962C8B-B14F-4D97-AF65-F5344CB8AC3E}">
        <p14:creationId xmlns:p14="http://schemas.microsoft.com/office/powerpoint/2010/main" val="2426133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9B2D2-3691-BC4A-A300-DC569261C60A}" type="datetimeFigureOut">
              <a:rPr lang="en-US" smtClean="0"/>
              <a:t>7/30/15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90018-2BC4-E140-A9E9-26375EDB45A4}" type="slidenum">
              <a:rPr lang="en-US" smtClean="0"/>
              <a:t>‹#›</a:t>
            </a:fld>
            <a:endParaRPr lang="en-US"/>
          </a:p>
        </p:txBody>
      </p:sp>
    </p:spTree>
    <p:extLst>
      <p:ext uri="{BB962C8B-B14F-4D97-AF65-F5344CB8AC3E}">
        <p14:creationId xmlns:p14="http://schemas.microsoft.com/office/powerpoint/2010/main" val="382817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lWei4bgXf_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100percent.org/cms/index.php?id=70&amp;tx_ttnews%5Btt_news%5D=39" TargetMode="Externa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dalenergytoday.com/2015/06/09/construction-progressing-well-at-meygen-site/" TargetMode="External"/><Relationship Id="rId3" Type="http://schemas.openxmlformats.org/officeDocument/2006/relationships/hyperlink" Target="https://youtu.be/rKaerhzGk5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www.tidallagoonswanseabay.com/the-project/film/10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n21.net/status-of-renewables/global-status-report/" TargetMode="Externa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izmag.com/first-electric-aircraft-cross-english-channel-airbus-cri-cri/3841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zaTNCUIX5WE" TargetMode="Externa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OCpBNQfpKDA" TargetMode="External"/><Relationship Id="rId3" Type="http://schemas.openxmlformats.org/officeDocument/2006/relationships/hyperlink" Target="http://www.iwea.com/windfarmsinirelan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irgrid.com/operations/systemperformancedata/windgeneration/" TargetMode="Externa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enews.is/2015/04/20/significant-rise-in-icelands-usage-of-renewable-transport-fue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Renewable </a:t>
            </a:r>
            <a:r>
              <a:rPr lang="en-US" smtClean="0"/>
              <a:t>Energy </a:t>
            </a:r>
            <a:br>
              <a:rPr lang="en-US" smtClean="0"/>
            </a:br>
            <a:r>
              <a:rPr lang="en-US" smtClean="0"/>
              <a:t>around </a:t>
            </a:r>
            <a:r>
              <a:rPr lang="en-US" dirty="0" smtClean="0"/>
              <a:t>the World</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Class 1</a:t>
            </a:r>
          </a:p>
          <a:p>
            <a:r>
              <a:rPr lang="en-US" dirty="0" smtClean="0">
                <a:solidFill>
                  <a:schemeClr val="tx1"/>
                </a:solidFill>
              </a:rPr>
              <a:t>Iceland, UK, Scotland</a:t>
            </a:r>
            <a:r>
              <a:rPr lang="en-US" smtClean="0">
                <a:solidFill>
                  <a:schemeClr val="tx1"/>
                </a:solidFill>
              </a:rPr>
              <a:t>, Ireland</a:t>
            </a:r>
            <a:endParaRPr lang="en-US" dirty="0">
              <a:solidFill>
                <a:schemeClr val="tx1"/>
              </a:solidFill>
            </a:endParaRPr>
          </a:p>
        </p:txBody>
      </p:sp>
    </p:spTree>
    <p:extLst>
      <p:ext uri="{BB962C8B-B14F-4D97-AF65-F5344CB8AC3E}">
        <p14:creationId xmlns:p14="http://schemas.microsoft.com/office/powerpoint/2010/main" val="2538973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cintosh HD:Users:dsulock:Desktop:iceland-map.jpg"/>
          <p:cNvPicPr>
            <a:picLocks noGrp="1"/>
          </p:cNvPicPr>
          <p:nvPr>
            <p:ph idx="1"/>
          </p:nvPr>
        </p:nvPicPr>
        <p:blipFill>
          <a:blip r:embed="rId2">
            <a:extLst>
              <a:ext uri="{28A0092B-C50C-407E-A947-70E740481C1C}">
                <a14:useLocalDpi xmlns:a14="http://schemas.microsoft.com/office/drawing/2010/main" val="0"/>
              </a:ext>
            </a:extLst>
          </a:blip>
          <a:srcRect t="6244" b="6244"/>
          <a:stretch>
            <a:fillRect/>
          </a:stretch>
        </p:blipFill>
        <p:spPr bwMode="auto">
          <a:xfrm>
            <a:off x="457200" y="274638"/>
            <a:ext cx="8229600" cy="5851525"/>
          </a:xfrm>
          <a:prstGeom prst="rect">
            <a:avLst/>
          </a:prstGeom>
          <a:noFill/>
          <a:ln>
            <a:noFill/>
          </a:ln>
        </p:spPr>
      </p:pic>
    </p:spTree>
    <p:extLst>
      <p:ext uri="{BB962C8B-B14F-4D97-AF65-F5344CB8AC3E}">
        <p14:creationId xmlns:p14="http://schemas.microsoft.com/office/powerpoint/2010/main" val="2637465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Iceland </a:t>
            </a:r>
            <a:endParaRPr lang="en-US" dirty="0"/>
          </a:p>
        </p:txBody>
      </p:sp>
      <p:sp>
        <p:nvSpPr>
          <p:cNvPr id="3" name="Content Placeholder 2"/>
          <p:cNvSpPr>
            <a:spLocks noGrp="1"/>
          </p:cNvSpPr>
          <p:nvPr>
            <p:ph idx="1"/>
          </p:nvPr>
        </p:nvSpPr>
        <p:spPr/>
        <p:txBody>
          <a:bodyPr/>
          <a:lstStyle/>
          <a:p>
            <a:r>
              <a:rPr lang="en-US" dirty="0" smtClean="0"/>
              <a:t>Iceland Hot on Renewable Energy (video)</a:t>
            </a:r>
            <a:endParaRPr lang="en-US" dirty="0"/>
          </a:p>
          <a:p>
            <a:pPr marL="0" indent="0">
              <a:buNone/>
            </a:pPr>
            <a:r>
              <a:rPr lang="en-US" dirty="0" smtClean="0">
                <a:hlinkClick r:id="rId2"/>
              </a:rPr>
              <a:t>https://youtu.be/lWei4bgXf_k</a:t>
            </a:r>
            <a:endParaRPr lang="en-US" dirty="0" smtClean="0"/>
          </a:p>
          <a:p>
            <a:endParaRPr lang="en-US" dirty="0"/>
          </a:p>
        </p:txBody>
      </p:sp>
    </p:spTree>
    <p:extLst>
      <p:ext uri="{BB962C8B-B14F-4D97-AF65-F5344CB8AC3E}">
        <p14:creationId xmlns:p14="http://schemas.microsoft.com/office/powerpoint/2010/main" val="14498609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Scotland</a:t>
            </a:r>
            <a:endParaRPr lang="en-US" dirty="0"/>
          </a:p>
        </p:txBody>
      </p:sp>
      <p:sp>
        <p:nvSpPr>
          <p:cNvPr id="3" name="Content Placeholder 2"/>
          <p:cNvSpPr>
            <a:spLocks noGrp="1"/>
          </p:cNvSpPr>
          <p:nvPr>
            <p:ph idx="1"/>
          </p:nvPr>
        </p:nvSpPr>
        <p:spPr>
          <a:xfrm>
            <a:off x="457200" y="1298472"/>
            <a:ext cx="8229600" cy="5559528"/>
          </a:xfrm>
        </p:spPr>
        <p:txBody>
          <a:bodyPr>
            <a:normAutofit/>
          </a:bodyPr>
          <a:lstStyle/>
          <a:p>
            <a:pPr marL="0" indent="0">
              <a:buNone/>
            </a:pPr>
            <a:r>
              <a:rPr lang="en-US" dirty="0" smtClean="0"/>
              <a:t>Population: </a:t>
            </a:r>
            <a:r>
              <a:rPr lang="en-US" dirty="0"/>
              <a:t>5 </a:t>
            </a:r>
            <a:r>
              <a:rPr lang="en-US" dirty="0" smtClean="0"/>
              <a:t>million     no RECAI (part of UK)</a:t>
            </a:r>
            <a:endParaRPr lang="en-US" dirty="0"/>
          </a:p>
          <a:p>
            <a:pPr marL="0" indent="0">
              <a:buNone/>
            </a:pPr>
            <a:r>
              <a:rPr lang="en-US" dirty="0" smtClean="0"/>
              <a:t>GNI</a:t>
            </a:r>
            <a:r>
              <a:rPr lang="en-US" dirty="0"/>
              <a:t>/capita not available (part of UK</a:t>
            </a:r>
            <a:r>
              <a:rPr lang="en-US" dirty="0" smtClean="0"/>
              <a:t>)</a:t>
            </a:r>
          </a:p>
          <a:p>
            <a:pPr marL="0" indent="0">
              <a:buNone/>
            </a:pPr>
            <a:r>
              <a:rPr lang="en-US" dirty="0" smtClean="0"/>
              <a:t>50 people per square mile</a:t>
            </a:r>
          </a:p>
          <a:p>
            <a:pPr marL="0" indent="0">
              <a:buNone/>
            </a:pPr>
            <a:r>
              <a:rPr lang="en-US" dirty="0"/>
              <a:t>	</a:t>
            </a:r>
            <a:r>
              <a:rPr lang="en-US" dirty="0" smtClean="0"/>
              <a:t>		</a:t>
            </a:r>
            <a:endParaRPr lang="en-US" dirty="0"/>
          </a:p>
          <a:p>
            <a:pPr marL="0" indent="0">
              <a:buNone/>
            </a:pPr>
            <a:r>
              <a:rPr lang="en-US" dirty="0"/>
              <a:t>			</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710349" y="3017597"/>
            <a:ext cx="6268243" cy="3840403"/>
          </a:xfrm>
          <a:prstGeom prst="rect">
            <a:avLst/>
          </a:prstGeom>
        </p:spPr>
      </p:pic>
    </p:spTree>
    <p:extLst>
      <p:ext uri="{BB962C8B-B14F-4D97-AF65-F5344CB8AC3E}">
        <p14:creationId xmlns:p14="http://schemas.microsoft.com/office/powerpoint/2010/main" val="1713100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100% Renewable Electricity by 2020 </a:t>
            </a:r>
            <a:endParaRPr lang="en-US" dirty="0"/>
          </a:p>
        </p:txBody>
      </p:sp>
      <p:sp>
        <p:nvSpPr>
          <p:cNvPr id="3" name="Content Placeholder 2"/>
          <p:cNvSpPr>
            <a:spLocks noGrp="1"/>
          </p:cNvSpPr>
          <p:nvPr>
            <p:ph idx="1"/>
          </p:nvPr>
        </p:nvSpPr>
        <p:spPr/>
        <p:txBody>
          <a:bodyPr/>
          <a:lstStyle/>
          <a:p>
            <a:r>
              <a:rPr lang="en-US" dirty="0" smtClean="0">
                <a:hlinkClick r:id="rId2"/>
              </a:rPr>
              <a:t>http://www.go100percent.org/cms/index.php?id=70&amp;tx_ttnews%5Btt_news%5D=39</a:t>
            </a:r>
            <a:endParaRPr lang="en-US" dirty="0" smtClean="0"/>
          </a:p>
          <a:p>
            <a:endParaRPr lang="en-US" dirty="0"/>
          </a:p>
        </p:txBody>
      </p:sp>
      <p:pic>
        <p:nvPicPr>
          <p:cNvPr id="4" name="Picture 3"/>
          <p:cNvPicPr>
            <a:picLocks noChangeAspect="1"/>
          </p:cNvPicPr>
          <p:nvPr/>
        </p:nvPicPr>
        <p:blipFill>
          <a:blip r:embed="rId3"/>
          <a:stretch>
            <a:fillRect/>
          </a:stretch>
        </p:blipFill>
        <p:spPr>
          <a:xfrm>
            <a:off x="3200400" y="2921000"/>
            <a:ext cx="2730500" cy="1016000"/>
          </a:xfrm>
          <a:prstGeom prst="rect">
            <a:avLst/>
          </a:prstGeom>
        </p:spPr>
      </p:pic>
    </p:spTree>
    <p:extLst>
      <p:ext uri="{BB962C8B-B14F-4D97-AF65-F5344CB8AC3E}">
        <p14:creationId xmlns:p14="http://schemas.microsoft.com/office/powerpoint/2010/main" val="20194186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MeyGen</a:t>
            </a:r>
            <a:r>
              <a:rPr lang="en-US" dirty="0" smtClean="0"/>
              <a:t> tidal project</a:t>
            </a:r>
            <a:endParaRPr lang="en-US" dirty="0"/>
          </a:p>
        </p:txBody>
      </p:sp>
      <p:sp>
        <p:nvSpPr>
          <p:cNvPr id="3" name="Content Placeholder 2"/>
          <p:cNvSpPr>
            <a:spLocks noGrp="1"/>
          </p:cNvSpPr>
          <p:nvPr>
            <p:ph idx="1"/>
          </p:nvPr>
        </p:nvSpPr>
        <p:spPr/>
        <p:txBody>
          <a:bodyPr/>
          <a:lstStyle/>
          <a:p>
            <a:r>
              <a:rPr lang="en-US" dirty="0">
                <a:hlinkClick r:id="rId2"/>
              </a:rPr>
              <a:t>http://tidalenergytoday.com/2015/06/09/construction-progressing-well-at-meygen-site</a:t>
            </a:r>
            <a:r>
              <a:rPr lang="en-US" dirty="0" smtClean="0">
                <a:hlinkClick r:id="rId2"/>
              </a:rPr>
              <a:t>/</a:t>
            </a:r>
            <a:endParaRPr lang="en-US" dirty="0" smtClean="0"/>
          </a:p>
          <a:p>
            <a:r>
              <a:rPr lang="en-US" dirty="0" smtClean="0"/>
              <a:t>Situated </a:t>
            </a:r>
            <a:r>
              <a:rPr lang="en-US" dirty="0"/>
              <a:t>in the </a:t>
            </a:r>
            <a:r>
              <a:rPr lang="en-US" dirty="0" err="1"/>
              <a:t>Pentland</a:t>
            </a:r>
            <a:r>
              <a:rPr lang="en-US" dirty="0"/>
              <a:t> Firth, the </a:t>
            </a:r>
            <a:r>
              <a:rPr lang="en-US" dirty="0" err="1"/>
              <a:t>MeyGen</a:t>
            </a:r>
            <a:r>
              <a:rPr lang="en-US" dirty="0"/>
              <a:t> tidal array will consist of 269 submerged tidal turbines, with 398 MW capacity, enough to </a:t>
            </a:r>
            <a:r>
              <a:rPr lang="en-US"/>
              <a:t>power </a:t>
            </a:r>
            <a:r>
              <a:rPr lang="en-US" smtClean="0"/>
              <a:t>175,000 </a:t>
            </a:r>
            <a:r>
              <a:rPr lang="en-US" dirty="0"/>
              <a:t>Scottish homes</a:t>
            </a:r>
            <a:r>
              <a:rPr lang="en-US" dirty="0" smtClean="0"/>
              <a:t>.</a:t>
            </a:r>
          </a:p>
          <a:p>
            <a:r>
              <a:rPr lang="en-US" dirty="0">
                <a:hlinkClick r:id="rId3"/>
              </a:rPr>
              <a:t>https://youtu.be/</a:t>
            </a:r>
            <a:r>
              <a:rPr lang="en-US" dirty="0" smtClean="0">
                <a:hlinkClick r:id="rId3"/>
              </a:rPr>
              <a:t>rKaerhzGk5Y</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77127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cintosh HD:Users:dsulock:Desktop:moderneuropeoutlinemap.tiff"/>
          <p:cNvPicPr>
            <a:picLocks noGrp="1"/>
          </p:cNvPicPr>
          <p:nvPr>
            <p:ph idx="1"/>
          </p:nvPr>
        </p:nvPicPr>
        <p:blipFill>
          <a:blip r:embed="rId2">
            <a:extLst>
              <a:ext uri="{28A0092B-C50C-407E-A947-70E740481C1C}">
                <a14:useLocalDpi xmlns:a14="http://schemas.microsoft.com/office/drawing/2010/main" val="0"/>
              </a:ext>
            </a:extLst>
          </a:blip>
          <a:srcRect t="2955" b="2955"/>
          <a:stretch>
            <a:fillRect/>
          </a:stretch>
        </p:blipFill>
        <p:spPr bwMode="auto">
          <a:xfrm>
            <a:off x="457200" y="274638"/>
            <a:ext cx="8229600" cy="5851525"/>
          </a:xfrm>
          <a:prstGeom prst="rect">
            <a:avLst/>
          </a:prstGeom>
          <a:noFill/>
          <a:ln>
            <a:noFill/>
          </a:ln>
        </p:spPr>
      </p:pic>
    </p:spTree>
    <p:extLst>
      <p:ext uri="{BB962C8B-B14F-4D97-AF65-F5344CB8AC3E}">
        <p14:creationId xmlns:p14="http://schemas.microsoft.com/office/powerpoint/2010/main" val="8024543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Kingdom</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Population: 60 </a:t>
            </a:r>
            <a:r>
              <a:rPr lang="en-US" dirty="0"/>
              <a:t>million</a:t>
            </a:r>
          </a:p>
          <a:p>
            <a:pPr marL="0" indent="0">
              <a:buNone/>
            </a:pPr>
            <a:r>
              <a:rPr lang="en-US" dirty="0" smtClean="0"/>
              <a:t>GNI</a:t>
            </a:r>
            <a:r>
              <a:rPr lang="en-US" dirty="0"/>
              <a:t>/capita (</a:t>
            </a:r>
            <a:r>
              <a:rPr lang="en-US" dirty="0" smtClean="0"/>
              <a:t>2013, </a:t>
            </a:r>
            <a:r>
              <a:rPr lang="en-US" dirty="0"/>
              <a:t>World Bank</a:t>
            </a:r>
            <a:r>
              <a:rPr lang="en-US" dirty="0" smtClean="0"/>
              <a:t>):  $41,680</a:t>
            </a:r>
          </a:p>
          <a:p>
            <a:pPr marL="0" indent="0">
              <a:buNone/>
            </a:pPr>
            <a:r>
              <a:rPr lang="en-US" dirty="0" smtClean="0"/>
              <a:t>Annual population growth rate:  0.54%</a:t>
            </a:r>
          </a:p>
          <a:p>
            <a:pPr marL="0" indent="0">
              <a:buNone/>
            </a:pPr>
            <a:r>
              <a:rPr lang="en-US" dirty="0" smtClean="0"/>
              <a:t>People per square mile:  660</a:t>
            </a:r>
          </a:p>
          <a:p>
            <a:pPr marL="0" indent="0">
              <a:buNone/>
            </a:pPr>
            <a:r>
              <a:rPr lang="en-US" dirty="0" smtClean="0"/>
              <a:t>Renewable </a:t>
            </a:r>
            <a:r>
              <a:rPr lang="en-US" dirty="0"/>
              <a:t>Energy Country Attractiveness </a:t>
            </a:r>
            <a:r>
              <a:rPr lang="en-US" dirty="0" smtClean="0"/>
              <a:t>Index</a:t>
            </a:r>
          </a:p>
          <a:p>
            <a:pPr marL="0" indent="0">
              <a:buNone/>
            </a:pPr>
            <a:r>
              <a:rPr lang="en-US" dirty="0" smtClean="0"/>
              <a:t>RECAI 	Mar 2015</a:t>
            </a:r>
            <a:endParaRPr lang="en-US" dirty="0"/>
          </a:p>
          <a:p>
            <a:pPr marL="0" indent="0">
              <a:buNone/>
            </a:pPr>
            <a:r>
              <a:rPr lang="en-US" dirty="0"/>
              <a:t>			#1 </a:t>
            </a:r>
            <a:r>
              <a:rPr lang="en-US" dirty="0" err="1" smtClean="0"/>
              <a:t>OffShore</a:t>
            </a:r>
            <a:r>
              <a:rPr lang="en-US" dirty="0" smtClean="0"/>
              <a:t> </a:t>
            </a:r>
            <a:r>
              <a:rPr lang="en-US" dirty="0"/>
              <a:t>w</a:t>
            </a:r>
            <a:r>
              <a:rPr lang="en-US" dirty="0" smtClean="0"/>
              <a:t>ind </a:t>
            </a:r>
            <a:r>
              <a:rPr lang="en-US" dirty="0"/>
              <a:t>e</a:t>
            </a:r>
            <a:r>
              <a:rPr lang="en-US" dirty="0" smtClean="0"/>
              <a:t>nergy </a:t>
            </a:r>
            <a:r>
              <a:rPr lang="en-US" dirty="0"/>
              <a:t>a</a:t>
            </a:r>
            <a:r>
              <a:rPr lang="en-US" dirty="0" smtClean="0"/>
              <a:t>ttractiveness </a:t>
            </a:r>
            <a:endParaRPr lang="en-US" dirty="0"/>
          </a:p>
          <a:p>
            <a:pPr marL="0" indent="0">
              <a:buNone/>
            </a:pPr>
            <a:r>
              <a:rPr lang="en-US" dirty="0"/>
              <a:t>			</a:t>
            </a:r>
            <a:r>
              <a:rPr lang="en-US" dirty="0" smtClean="0"/>
              <a:t>#2 </a:t>
            </a:r>
            <a:r>
              <a:rPr lang="en-US" dirty="0"/>
              <a:t>in </a:t>
            </a:r>
            <a:r>
              <a:rPr lang="en-US" dirty="0" smtClean="0"/>
              <a:t>Marine  #1: Ireland</a:t>
            </a:r>
          </a:p>
          <a:p>
            <a:pPr marL="0" indent="0">
              <a:buNone/>
            </a:pPr>
            <a:r>
              <a:rPr lang="en-US" dirty="0"/>
              <a:t>	</a:t>
            </a:r>
            <a:r>
              <a:rPr lang="en-US" dirty="0" smtClean="0"/>
              <a:t>		#5 Biomass</a:t>
            </a:r>
            <a:r>
              <a:rPr lang="en-US" dirty="0"/>
              <a:t> </a:t>
            </a:r>
            <a:r>
              <a:rPr lang="en-US" dirty="0" smtClean="0"/>
              <a:t> #1-4:  China, US, Japan, Brazil </a:t>
            </a:r>
          </a:p>
          <a:p>
            <a:pPr marL="0" indent="0">
              <a:buNone/>
            </a:pPr>
            <a:r>
              <a:rPr lang="en-US" dirty="0"/>
              <a:t>	</a:t>
            </a:r>
            <a:r>
              <a:rPr lang="en-US" dirty="0" smtClean="0"/>
              <a:t>		#8 Onshore Wind #1-7: China, US, Germany, Canada, 					Brazil, India, Ireland</a:t>
            </a:r>
          </a:p>
          <a:p>
            <a:pPr marL="0" indent="0">
              <a:buNone/>
            </a:pPr>
            <a:r>
              <a:rPr lang="en-US" dirty="0"/>
              <a:t>	</a:t>
            </a:r>
            <a:r>
              <a:rPr lang="en-US" dirty="0" smtClean="0"/>
              <a:t>		#10 Solar PV  #1-9:  China, US, Japan, Germany, India, Chile, 					Australia, France</a:t>
            </a:r>
          </a:p>
          <a:p>
            <a:pPr marL="0" indent="0">
              <a:buNone/>
            </a:pPr>
            <a:r>
              <a:rPr lang="en-US" dirty="0"/>
              <a:t>	</a:t>
            </a:r>
            <a:r>
              <a:rPr lang="en-US" dirty="0" smtClean="0"/>
              <a:t>		#8 Overall</a:t>
            </a:r>
            <a:endParaRPr lang="en-US" dirty="0"/>
          </a:p>
          <a:p>
            <a:endParaRPr lang="en-US" dirty="0"/>
          </a:p>
        </p:txBody>
      </p:sp>
    </p:spTree>
    <p:extLst>
      <p:ext uri="{BB962C8B-B14F-4D97-AF65-F5344CB8AC3E}">
        <p14:creationId xmlns:p14="http://schemas.microsoft.com/office/powerpoint/2010/main" val="31424517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Swansea Bay Tidal Lagoon</a:t>
            </a:r>
            <a:endParaRPr lang="en-US" dirty="0"/>
          </a:p>
        </p:txBody>
      </p:sp>
      <p:sp>
        <p:nvSpPr>
          <p:cNvPr id="3" name="Content Placeholder 2"/>
          <p:cNvSpPr>
            <a:spLocks noGrp="1"/>
          </p:cNvSpPr>
          <p:nvPr>
            <p:ph idx="1"/>
          </p:nvPr>
        </p:nvSpPr>
        <p:spPr/>
        <p:txBody>
          <a:bodyPr/>
          <a:lstStyle/>
          <a:p>
            <a:r>
              <a:rPr lang="en-US" dirty="0" smtClean="0">
                <a:hlinkClick r:id="rId2"/>
              </a:rPr>
              <a:t>http://www.tidallagoonswanseabay.com/the-project/film/107/</a:t>
            </a:r>
            <a:endParaRPr lang="en-US" dirty="0" smtClean="0"/>
          </a:p>
          <a:p>
            <a:endParaRPr lang="en-US" dirty="0"/>
          </a:p>
        </p:txBody>
      </p:sp>
      <p:pic>
        <p:nvPicPr>
          <p:cNvPr id="7" name="Picture 6"/>
          <p:cNvPicPr>
            <a:picLocks noChangeAspect="1"/>
          </p:cNvPicPr>
          <p:nvPr/>
        </p:nvPicPr>
        <p:blipFill>
          <a:blip r:embed="rId3"/>
          <a:stretch>
            <a:fillRect/>
          </a:stretch>
        </p:blipFill>
        <p:spPr>
          <a:xfrm>
            <a:off x="5296738" y="5122972"/>
            <a:ext cx="1320800" cy="1320800"/>
          </a:xfrm>
          <a:prstGeom prst="rect">
            <a:avLst/>
          </a:prstGeom>
        </p:spPr>
      </p:pic>
      <p:pic>
        <p:nvPicPr>
          <p:cNvPr id="8" name="Picture 7"/>
          <p:cNvPicPr>
            <a:picLocks noChangeAspect="1"/>
          </p:cNvPicPr>
          <p:nvPr/>
        </p:nvPicPr>
        <p:blipFill>
          <a:blip r:embed="rId4"/>
          <a:stretch>
            <a:fillRect/>
          </a:stretch>
        </p:blipFill>
        <p:spPr>
          <a:xfrm>
            <a:off x="0" y="4573510"/>
            <a:ext cx="3416300" cy="2284490"/>
          </a:xfrm>
          <a:prstGeom prst="rect">
            <a:avLst/>
          </a:prstGeom>
        </p:spPr>
      </p:pic>
      <p:pic>
        <p:nvPicPr>
          <p:cNvPr id="9" name="Picture 8"/>
          <p:cNvPicPr>
            <a:picLocks noChangeAspect="1"/>
          </p:cNvPicPr>
          <p:nvPr/>
        </p:nvPicPr>
        <p:blipFill>
          <a:blip r:embed="rId5"/>
          <a:stretch>
            <a:fillRect/>
          </a:stretch>
        </p:blipFill>
        <p:spPr>
          <a:xfrm>
            <a:off x="4309576" y="2326131"/>
            <a:ext cx="4051300" cy="2006600"/>
          </a:xfrm>
          <a:prstGeom prst="rect">
            <a:avLst/>
          </a:prstGeom>
        </p:spPr>
      </p:pic>
    </p:spTree>
    <p:extLst>
      <p:ext uri="{BB962C8B-B14F-4D97-AF65-F5344CB8AC3E}">
        <p14:creationId xmlns:p14="http://schemas.microsoft.com/office/powerpoint/2010/main" val="33908288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E-planes cross the Channel</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first powered flight across the Channel was achieved by Louis </a:t>
            </a:r>
            <a:r>
              <a:rPr lang="en-US" dirty="0" err="1"/>
              <a:t>Blériot</a:t>
            </a:r>
            <a:r>
              <a:rPr lang="en-US" dirty="0"/>
              <a:t> in his </a:t>
            </a:r>
            <a:r>
              <a:rPr lang="en-US" dirty="0" err="1"/>
              <a:t>Blériot</a:t>
            </a:r>
            <a:r>
              <a:rPr lang="en-US" dirty="0"/>
              <a:t> XI on July 25, 1909. </a:t>
            </a:r>
            <a:endParaRPr lang="en-US" dirty="0" smtClean="0"/>
          </a:p>
          <a:p>
            <a:endParaRPr lang="en-US" dirty="0" smtClean="0"/>
          </a:p>
          <a:p>
            <a:r>
              <a:rPr lang="en-US" dirty="0" smtClean="0"/>
              <a:t>July 9 and 10, 2015  </a:t>
            </a:r>
            <a:r>
              <a:rPr lang="en-US" dirty="0"/>
              <a:t>attempts at being the first electric plane to make the same flight </a:t>
            </a:r>
            <a:r>
              <a:rPr lang="en-US" dirty="0" smtClean="0"/>
              <a:t>were </a:t>
            </a:r>
            <a:r>
              <a:rPr lang="en-US" dirty="0"/>
              <a:t>something of a flashback to those days, with no less than three competitors vying for the £1,000 (US$1,500) prize offered by the </a:t>
            </a:r>
            <a:r>
              <a:rPr lang="en-US" i="1" dirty="0"/>
              <a:t>Daily Mail</a:t>
            </a:r>
            <a:r>
              <a:rPr lang="en-US" dirty="0"/>
              <a:t> newspaper.</a:t>
            </a:r>
          </a:p>
        </p:txBody>
      </p:sp>
    </p:spTree>
    <p:extLst>
      <p:ext uri="{BB962C8B-B14F-4D97-AF65-F5344CB8AC3E}">
        <p14:creationId xmlns:p14="http://schemas.microsoft.com/office/powerpoint/2010/main" val="14576973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570758"/>
            <a:ext cx="8229600" cy="5555406"/>
          </a:xfrm>
        </p:spPr>
        <p:txBody>
          <a:bodyPr>
            <a:normAutofit/>
          </a:bodyPr>
          <a:lstStyle/>
          <a:p>
            <a:r>
              <a:rPr lang="en-US" dirty="0"/>
              <a:t>Of course, the money was mainly symbolic, since Airbus alone sunk £14 million (US$22 million) into its effort. </a:t>
            </a:r>
            <a:endParaRPr lang="en-US" dirty="0" smtClean="0"/>
          </a:p>
          <a:p>
            <a:r>
              <a:rPr lang="en-US" dirty="0" smtClean="0"/>
              <a:t>In </a:t>
            </a:r>
            <a:r>
              <a:rPr lang="en-US" dirty="0"/>
              <a:t>addition, though the flight across the Channel may seem small compared to the ocean-spanning legs of </a:t>
            </a:r>
            <a:r>
              <a:rPr lang="en-US" dirty="0" smtClean="0"/>
              <a:t>the Solar Impulse 2 attempt, the channel jumpers are aiming for a more immediately practical form of electric flight that could see 100-passender electric hybrid planes entering service by 2030.</a:t>
            </a:r>
            <a:endParaRPr lang="en-US" dirty="0"/>
          </a:p>
        </p:txBody>
      </p:sp>
    </p:spTree>
    <p:extLst>
      <p:ext uri="{BB962C8B-B14F-4D97-AF65-F5344CB8AC3E}">
        <p14:creationId xmlns:p14="http://schemas.microsoft.com/office/powerpoint/2010/main" val="25547641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Renewables 2015</a:t>
            </a:r>
            <a:br>
              <a:rPr lang="en-US" dirty="0" smtClean="0"/>
            </a:br>
            <a:r>
              <a:rPr lang="en-US" dirty="0" smtClean="0"/>
              <a:t>Global Status Report</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From the Renewable Energy Policy Network for the 21</a:t>
            </a:r>
            <a:r>
              <a:rPr lang="en-US" baseline="30000" dirty="0" smtClean="0"/>
              <a:t>st</a:t>
            </a:r>
            <a:r>
              <a:rPr lang="en-US" dirty="0" smtClean="0"/>
              <a:t> Century </a:t>
            </a:r>
          </a:p>
          <a:p>
            <a:r>
              <a:rPr lang="en-US" dirty="0" smtClean="0"/>
              <a:t>Download total report or key findings </a:t>
            </a:r>
            <a:r>
              <a:rPr lang="en-US" smtClean="0"/>
              <a:t>for free</a:t>
            </a:r>
            <a:endParaRPr lang="en-US" dirty="0" smtClean="0">
              <a:hlinkClick r:id="rId2"/>
            </a:endParaRPr>
          </a:p>
          <a:p>
            <a:r>
              <a:rPr lang="en-US" dirty="0" smtClean="0">
                <a:hlinkClick r:id="rId2"/>
              </a:rPr>
              <a:t>http</a:t>
            </a:r>
            <a:r>
              <a:rPr lang="en-US" dirty="0">
                <a:hlinkClick r:id="rId2"/>
              </a:rPr>
              <a:t>://www.ren21.net/status-of-renewables/global-status-report</a:t>
            </a:r>
            <a:r>
              <a:rPr lang="en-US" dirty="0" smtClean="0">
                <a:hlinkClick r:id="rId2"/>
              </a:rPr>
              <a:t>/</a:t>
            </a:r>
            <a:endParaRPr lang="en-US" dirty="0" smtClean="0"/>
          </a:p>
          <a:p>
            <a:endParaRPr lang="en-US" dirty="0"/>
          </a:p>
        </p:txBody>
      </p:sp>
      <p:pic>
        <p:nvPicPr>
          <p:cNvPr id="4" name="Picture 3" descr="Screen Shot 2015-07-30 at 5.26.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766" y="5363454"/>
            <a:ext cx="4216400" cy="1295400"/>
          </a:xfrm>
          <a:prstGeom prst="rect">
            <a:avLst/>
          </a:prstGeom>
        </p:spPr>
      </p:pic>
      <p:sp>
        <p:nvSpPr>
          <p:cNvPr id="5" name="TextBox 4"/>
          <p:cNvSpPr txBox="1"/>
          <p:nvPr/>
        </p:nvSpPr>
        <p:spPr>
          <a:xfrm>
            <a:off x="1170204" y="499412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238700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0758"/>
            <a:ext cx="8229600" cy="5555406"/>
          </a:xfrm>
        </p:spPr>
        <p:txBody>
          <a:bodyPr>
            <a:normAutofit fontScale="85000" lnSpcReduction="20000"/>
          </a:bodyPr>
          <a:lstStyle/>
          <a:p>
            <a:r>
              <a:rPr lang="en-US" dirty="0"/>
              <a:t>On July 10, the E-Fan took off from </a:t>
            </a:r>
            <a:r>
              <a:rPr lang="en-US" dirty="0" err="1"/>
              <a:t>Lydd</a:t>
            </a:r>
            <a:r>
              <a:rPr lang="en-US" dirty="0"/>
              <a:t> Airport with test pilot Didier </a:t>
            </a:r>
            <a:r>
              <a:rPr lang="en-US" dirty="0" err="1"/>
              <a:t>Esteyne</a:t>
            </a:r>
            <a:r>
              <a:rPr lang="en-US" dirty="0"/>
              <a:t> at the controls and flew 46 mi (74 km) to Calais in 36 minutes at an altitude of about 3,500 ft.</a:t>
            </a:r>
          </a:p>
          <a:p>
            <a:r>
              <a:rPr lang="en-US" dirty="0"/>
              <a:t>Built with an all-composite construction, the two-seater E-fan is 22 </a:t>
            </a:r>
            <a:r>
              <a:rPr lang="en-US" dirty="0" err="1"/>
              <a:t>ft</a:t>
            </a:r>
            <a:r>
              <a:rPr lang="en-US" dirty="0"/>
              <a:t> (6.7 m) long and has a wingspan of 31 </a:t>
            </a:r>
            <a:r>
              <a:rPr lang="en-US" dirty="0" err="1"/>
              <a:t>ft</a:t>
            </a:r>
            <a:r>
              <a:rPr lang="en-US" dirty="0"/>
              <a:t> (9.5 m). </a:t>
            </a:r>
            <a:endParaRPr lang="en-US" dirty="0" smtClean="0"/>
          </a:p>
          <a:p>
            <a:r>
              <a:rPr lang="en-US" dirty="0" smtClean="0"/>
              <a:t>From </a:t>
            </a:r>
            <a:r>
              <a:rPr lang="en-US" dirty="0"/>
              <a:t>the outside, it almost looks like a toy jet aircraft with a pair of nacelles that aren't jets, but ducted, variable pitch fans. </a:t>
            </a:r>
            <a:endParaRPr lang="en-US" dirty="0" smtClean="0"/>
          </a:p>
          <a:p>
            <a:r>
              <a:rPr lang="en-US" dirty="0" smtClean="0"/>
              <a:t>These </a:t>
            </a:r>
            <a:r>
              <a:rPr lang="en-US" dirty="0"/>
              <a:t>are spun by two electric motors powered by a series of 250 V lithium-ion polymer batteries. The ducting increases the thrust while reducing noise, and by centrally mounting them, the fans provide better control.</a:t>
            </a:r>
          </a:p>
        </p:txBody>
      </p:sp>
    </p:spTree>
    <p:extLst>
      <p:ext uri="{BB962C8B-B14F-4D97-AF65-F5344CB8AC3E}">
        <p14:creationId xmlns:p14="http://schemas.microsoft.com/office/powerpoint/2010/main" val="3696973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smtClean="0"/>
              <a:t>-Fan</a:t>
            </a:r>
            <a:endParaRPr lang="en-US"/>
          </a:p>
        </p:txBody>
      </p:sp>
      <p:pic>
        <p:nvPicPr>
          <p:cNvPr id="4" name="Content Placeholder 3"/>
          <p:cNvPicPr>
            <a:picLocks noGrp="1" noChangeAspect="1"/>
          </p:cNvPicPr>
          <p:nvPr>
            <p:ph idx="1"/>
          </p:nvPr>
        </p:nvPicPr>
        <p:blipFill>
          <a:blip r:embed="rId2"/>
          <a:srcRect t="8726" b="8726"/>
          <a:stretch>
            <a:fillRect/>
          </a:stretch>
        </p:blipFill>
        <p:spPr/>
      </p:pic>
    </p:spTree>
    <p:extLst>
      <p:ext uri="{BB962C8B-B14F-4D97-AF65-F5344CB8AC3E}">
        <p14:creationId xmlns:p14="http://schemas.microsoft.com/office/powerpoint/2010/main" val="11510335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70404"/>
            <a:ext cx="8229600" cy="5255759"/>
          </a:xfrm>
        </p:spPr>
        <p:txBody>
          <a:bodyPr>
            <a:normAutofit fontScale="85000" lnSpcReduction="20000"/>
          </a:bodyPr>
          <a:lstStyle/>
          <a:p>
            <a:r>
              <a:rPr lang="en-US" dirty="0"/>
              <a:t>The E-Fan landed in Calais to considerable media attention, but the event went from congratulations to confusion as the Associated </a:t>
            </a:r>
            <a:r>
              <a:rPr lang="en-US" dirty="0" smtClean="0"/>
              <a:t>Press reported that </a:t>
            </a:r>
            <a:r>
              <a:rPr lang="en-US" dirty="0" err="1" smtClean="0"/>
              <a:t>Huges</a:t>
            </a:r>
            <a:r>
              <a:rPr lang="en-US" dirty="0" smtClean="0"/>
              <a:t> Duval had quietly taken off from Dover in his Cri Cri and had landed in Calais some 12 hours earlier on July 9! With </a:t>
            </a:r>
            <a:r>
              <a:rPr lang="en-US" dirty="0"/>
              <a:t>a wingspan of about 16 </a:t>
            </a:r>
            <a:r>
              <a:rPr lang="en-US" dirty="0" err="1"/>
              <a:t>ft</a:t>
            </a:r>
            <a:r>
              <a:rPr lang="en-US" dirty="0"/>
              <a:t> (4.9 m) and two 35 </a:t>
            </a:r>
            <a:r>
              <a:rPr lang="en-US" dirty="0" err="1"/>
              <a:t>bhp</a:t>
            </a:r>
            <a:r>
              <a:rPr lang="en-US" dirty="0"/>
              <a:t> </a:t>
            </a:r>
            <a:r>
              <a:rPr lang="en-US" dirty="0" err="1"/>
              <a:t>Electravia</a:t>
            </a:r>
            <a:r>
              <a:rPr lang="en-US" dirty="0"/>
              <a:t> electric motors, the Cri Cri flew at 65 mph (105 km/h) and had a 25 min range.</a:t>
            </a:r>
          </a:p>
          <a:p>
            <a:r>
              <a:rPr lang="en-US" dirty="0"/>
              <a:t>According to AP, Duval's flight took only 17 minutes, which was shorter than the Airbus flight because the latter aircraft circled </a:t>
            </a:r>
            <a:r>
              <a:rPr lang="en-US" dirty="0" err="1"/>
              <a:t>Lydd</a:t>
            </a:r>
            <a:r>
              <a:rPr lang="en-US" dirty="0"/>
              <a:t> Airport after taking off while a helicopter carried out a visual safety check</a:t>
            </a:r>
            <a:r>
              <a:rPr lang="en-US" dirty="0" smtClean="0"/>
              <a:t>.</a:t>
            </a:r>
          </a:p>
          <a:p>
            <a:r>
              <a:rPr lang="en-US" dirty="0">
                <a:hlinkClick r:id="rId2"/>
              </a:rPr>
              <a:t>http://www.gizmag.com/first-electric-aircraft-cross-english-channel-airbus-cri-cri/38410</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6092286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 Cri </a:t>
            </a:r>
            <a:endParaRPr lang="en-US" dirty="0"/>
          </a:p>
        </p:txBody>
      </p:sp>
      <p:pic>
        <p:nvPicPr>
          <p:cNvPr id="4" name="Content Placeholder 3"/>
          <p:cNvPicPr>
            <a:picLocks noGrp="1" noChangeAspect="1"/>
          </p:cNvPicPr>
          <p:nvPr>
            <p:ph idx="1"/>
          </p:nvPr>
        </p:nvPicPr>
        <p:blipFill>
          <a:blip r:embed="rId2"/>
          <a:srcRect t="8565" b="8565"/>
          <a:stretch>
            <a:fillRect/>
          </a:stretch>
        </p:blipFill>
        <p:spPr/>
      </p:pic>
    </p:spTree>
    <p:extLst>
      <p:ext uri="{BB962C8B-B14F-4D97-AF65-F5344CB8AC3E}">
        <p14:creationId xmlns:p14="http://schemas.microsoft.com/office/powerpoint/2010/main" val="16200476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London Array</a:t>
            </a:r>
            <a:br>
              <a:rPr lang="en-US" dirty="0" smtClean="0"/>
            </a:br>
            <a:r>
              <a:rPr lang="en-US" dirty="0" smtClean="0"/>
              <a:t>World’s Largest Off-Shore Wind Farm</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https://youtu.be/ra6sogF4lLE</a:t>
            </a:r>
          </a:p>
          <a:p>
            <a:pPr marL="0" indent="0">
              <a:buNone/>
            </a:pPr>
            <a:endParaRPr lang="en-US" dirty="0">
              <a:hlinkClick r:id="rId2"/>
            </a:endParaRPr>
          </a:p>
          <a:p>
            <a:pPr marL="0" indent="0">
              <a:buNone/>
            </a:pPr>
            <a:endParaRPr lang="en-US" dirty="0">
              <a:hlinkClick r:id="rId2"/>
            </a:endParaRPr>
          </a:p>
          <a:p>
            <a:endParaRPr lang="en-US" dirty="0" smtClean="0">
              <a:hlinkClick r:id="rId2"/>
            </a:endParaRPr>
          </a:p>
          <a:p>
            <a:endParaRPr lang="en-US" dirty="0">
              <a:hlinkClick r:id="rId2"/>
            </a:endParaRPr>
          </a:p>
          <a:p>
            <a:pPr marL="0" indent="0">
              <a:buNone/>
            </a:pPr>
            <a:endParaRPr lang="en-US" dirty="0" smtClean="0">
              <a:hlinkClick r:id="rId2"/>
            </a:endParaRPr>
          </a:p>
          <a:p>
            <a:r>
              <a:rPr lang="en-US" dirty="0" smtClean="0">
                <a:hlinkClick r:id="rId2"/>
              </a:rPr>
              <a:t>https://youtu.be/zaTNCUIX5WE</a:t>
            </a:r>
            <a:endParaRPr lang="en-US" dirty="0" smtClean="0"/>
          </a:p>
          <a:p>
            <a:endParaRPr lang="en-US" dirty="0"/>
          </a:p>
        </p:txBody>
      </p:sp>
      <p:pic>
        <p:nvPicPr>
          <p:cNvPr id="8" name="Picture 7"/>
          <p:cNvPicPr>
            <a:picLocks noChangeAspect="1"/>
          </p:cNvPicPr>
          <p:nvPr/>
        </p:nvPicPr>
        <p:blipFill>
          <a:blip r:embed="rId3"/>
          <a:stretch>
            <a:fillRect/>
          </a:stretch>
        </p:blipFill>
        <p:spPr>
          <a:xfrm>
            <a:off x="2019300" y="2628900"/>
            <a:ext cx="5105400" cy="1587500"/>
          </a:xfrm>
          <a:prstGeom prst="rect">
            <a:avLst/>
          </a:prstGeom>
        </p:spPr>
      </p:pic>
    </p:spTree>
    <p:extLst>
      <p:ext uri="{BB962C8B-B14F-4D97-AF65-F5344CB8AC3E}">
        <p14:creationId xmlns:p14="http://schemas.microsoft.com/office/powerpoint/2010/main" val="2528651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Ireland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600" dirty="0" smtClean="0"/>
              <a:t>Population:  5 </a:t>
            </a:r>
            <a:r>
              <a:rPr lang="en-US" sz="2600" dirty="0"/>
              <a:t>million</a:t>
            </a:r>
          </a:p>
          <a:p>
            <a:pPr marL="0" indent="0">
              <a:buNone/>
            </a:pPr>
            <a:r>
              <a:rPr lang="en-US" sz="2600" dirty="0" smtClean="0"/>
              <a:t>GNI</a:t>
            </a:r>
            <a:r>
              <a:rPr lang="en-US" sz="2600" dirty="0"/>
              <a:t>/</a:t>
            </a:r>
            <a:r>
              <a:rPr lang="en-US" sz="2600" dirty="0" smtClean="0"/>
              <a:t>capita:  $43,090</a:t>
            </a:r>
          </a:p>
          <a:p>
            <a:pPr marL="0" indent="0">
              <a:buNone/>
            </a:pPr>
            <a:r>
              <a:rPr lang="en-US" sz="2600" dirty="0" smtClean="0"/>
              <a:t>Annual population growth rate:  1.20%</a:t>
            </a:r>
          </a:p>
          <a:p>
            <a:pPr marL="0" indent="0">
              <a:buNone/>
            </a:pPr>
            <a:r>
              <a:rPr lang="en-US" sz="2600" dirty="0" smtClean="0"/>
              <a:t>People per square mile:  168</a:t>
            </a:r>
            <a:endParaRPr lang="en-US" sz="2600" dirty="0"/>
          </a:p>
          <a:p>
            <a:pPr marL="0" indent="0">
              <a:buNone/>
            </a:pPr>
            <a:r>
              <a:rPr lang="en-US" sz="2600" dirty="0" smtClean="0"/>
              <a:t>RECAI Mar 2015</a:t>
            </a:r>
            <a:endParaRPr lang="en-US" sz="2600" dirty="0"/>
          </a:p>
          <a:p>
            <a:pPr marL="0" indent="0">
              <a:buNone/>
            </a:pPr>
            <a:r>
              <a:rPr lang="en-US" sz="2600" dirty="0"/>
              <a:t>			</a:t>
            </a:r>
            <a:r>
              <a:rPr lang="en-US" sz="2600" dirty="0" smtClean="0"/>
              <a:t>#1 Marine  #2-7: UK, South Korea, </a:t>
            </a:r>
            <a:r>
              <a:rPr lang="en-US" sz="2600" dirty="0" err="1" smtClean="0"/>
              <a:t>Phillipines</a:t>
            </a:r>
            <a:r>
              <a:rPr lang="en-US" sz="2600" dirty="0" smtClean="0"/>
              <a:t>, 					France, Canada, Portugal</a:t>
            </a:r>
            <a:endParaRPr lang="en-US" sz="2600" dirty="0"/>
          </a:p>
          <a:p>
            <a:pPr marL="0" indent="0">
              <a:buNone/>
            </a:pPr>
            <a:r>
              <a:rPr lang="en-US" sz="2600" dirty="0"/>
              <a:t>			</a:t>
            </a:r>
            <a:r>
              <a:rPr lang="en-US" sz="2600" dirty="0" smtClean="0"/>
              <a:t>#7 Onshore Wind  #1-6: China, US, Germany, 					Canada, Brazil, India </a:t>
            </a:r>
            <a:endParaRPr lang="en-US" sz="2600" dirty="0"/>
          </a:p>
          <a:p>
            <a:pPr marL="0" indent="0">
              <a:buNone/>
            </a:pPr>
            <a:r>
              <a:rPr lang="en-US" sz="2600" dirty="0"/>
              <a:t>			</a:t>
            </a:r>
            <a:r>
              <a:rPr lang="en-US" sz="2600" dirty="0" smtClean="0"/>
              <a:t>#30 </a:t>
            </a:r>
            <a:r>
              <a:rPr lang="en-US" sz="2600" dirty="0"/>
              <a:t>Overall</a:t>
            </a:r>
          </a:p>
          <a:p>
            <a:pPr marL="0" indent="0">
              <a:buNone/>
            </a:pPr>
            <a:endParaRPr lang="en-US" dirty="0"/>
          </a:p>
        </p:txBody>
      </p:sp>
    </p:spTree>
    <p:extLst>
      <p:ext uri="{BB962C8B-B14F-4D97-AF65-F5344CB8AC3E}">
        <p14:creationId xmlns:p14="http://schemas.microsoft.com/office/powerpoint/2010/main" val="38616390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Ireland</a:t>
            </a:r>
            <a:endParaRPr lang="en-US"/>
          </a:p>
        </p:txBody>
      </p:sp>
      <p:sp>
        <p:nvSpPr>
          <p:cNvPr id="3" name="Content Placeholder 2"/>
          <p:cNvSpPr>
            <a:spLocks noGrp="1"/>
          </p:cNvSpPr>
          <p:nvPr>
            <p:ph idx="1"/>
          </p:nvPr>
        </p:nvSpPr>
        <p:spPr/>
        <p:txBody>
          <a:bodyPr/>
          <a:lstStyle/>
          <a:p>
            <a:r>
              <a:rPr lang="en-US" dirty="0" smtClean="0"/>
              <a:t>Micro-tidal</a:t>
            </a:r>
          </a:p>
          <a:p>
            <a:r>
              <a:rPr lang="en-US" dirty="0" smtClean="0">
                <a:hlinkClick r:id="rId2"/>
              </a:rPr>
              <a:t>https://youtu.be/OCpBNQfpKDA</a:t>
            </a:r>
            <a:endParaRPr lang="en-US" dirty="0" smtClean="0"/>
          </a:p>
          <a:p>
            <a:endParaRPr lang="en-US" dirty="0" smtClean="0"/>
          </a:p>
          <a:p>
            <a:r>
              <a:rPr lang="en-US" dirty="0" smtClean="0"/>
              <a:t>Onshore wind</a:t>
            </a:r>
          </a:p>
          <a:p>
            <a:r>
              <a:rPr lang="en-US" dirty="0" smtClean="0">
                <a:hlinkClick r:id="rId3"/>
              </a:rPr>
              <a:t>http://www.iwea.com/windfarmsinireland</a:t>
            </a:r>
            <a:endParaRPr lang="en-US" dirty="0" smtClean="0"/>
          </a:p>
          <a:p>
            <a:endParaRPr lang="en-US" dirty="0"/>
          </a:p>
        </p:txBody>
      </p:sp>
    </p:spTree>
    <p:extLst>
      <p:ext uri="{BB962C8B-B14F-4D97-AF65-F5344CB8AC3E}">
        <p14:creationId xmlns:p14="http://schemas.microsoft.com/office/powerpoint/2010/main" val="14370979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EirGrid</a:t>
            </a:r>
            <a:endParaRPr lang="en-US" dirty="0"/>
          </a:p>
        </p:txBody>
      </p:sp>
      <p:sp>
        <p:nvSpPr>
          <p:cNvPr id="3" name="Content Placeholder 2"/>
          <p:cNvSpPr>
            <a:spLocks noGrp="1"/>
          </p:cNvSpPr>
          <p:nvPr>
            <p:ph idx="1"/>
          </p:nvPr>
        </p:nvSpPr>
        <p:spPr/>
        <p:txBody>
          <a:bodyPr/>
          <a:lstStyle/>
          <a:p>
            <a:r>
              <a:rPr lang="en-US" sz="2000" dirty="0">
                <a:hlinkClick r:id="rId2"/>
              </a:rPr>
              <a:t>http://www.eirgrid.com/operations/systemperformancedata/windgeneration</a:t>
            </a:r>
            <a:r>
              <a:rPr lang="en-US" sz="2000" dirty="0" smtClean="0">
                <a:hlinkClick r:id="rId2"/>
              </a:rPr>
              <a:t>/</a:t>
            </a:r>
            <a:endParaRPr lang="en-US" sz="2000" dirty="0" smtClean="0"/>
          </a:p>
          <a:p>
            <a:endParaRPr lang="en-US" sz="2000" dirty="0"/>
          </a:p>
          <a:p>
            <a:endParaRPr lang="en-US" dirty="0"/>
          </a:p>
        </p:txBody>
      </p:sp>
      <p:pic>
        <p:nvPicPr>
          <p:cNvPr id="4" name="Picture 3" descr="Screen Shot 2015-07-30 at 12.35.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922" y="2039638"/>
            <a:ext cx="5248077" cy="4818362"/>
          </a:xfrm>
          <a:prstGeom prst="rect">
            <a:avLst/>
          </a:prstGeom>
        </p:spPr>
      </p:pic>
    </p:spTree>
    <p:extLst>
      <p:ext uri="{BB962C8B-B14F-4D97-AF65-F5344CB8AC3E}">
        <p14:creationId xmlns:p14="http://schemas.microsoft.com/office/powerpoint/2010/main" val="86762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Iceland</a:t>
            </a:r>
            <a:r>
              <a:rPr lang="en-US" dirty="0" smtClean="0"/>
              <a:t>, UK, Scotland, Ireland</a:t>
            </a:r>
            <a:endParaRPr lang="en-US" dirty="0"/>
          </a:p>
        </p:txBody>
      </p:sp>
      <p:pic>
        <p:nvPicPr>
          <p:cNvPr id="4" name="Content Placeholder 3" descr="Macintosh HD:Users:dsulock:Desktop:World_Outline.png"/>
          <p:cNvPicPr>
            <a:picLocks noGrp="1"/>
          </p:cNvPicPr>
          <p:nvPr>
            <p:ph idx="1"/>
          </p:nvPr>
        </p:nvPicPr>
        <p:blipFill>
          <a:blip r:embed="rId2">
            <a:extLst>
              <a:ext uri="{28A0092B-C50C-407E-A947-70E740481C1C}">
                <a14:useLocalDpi xmlns:a14="http://schemas.microsoft.com/office/drawing/2010/main" val="0"/>
              </a:ext>
            </a:extLst>
          </a:blip>
          <a:srcRect t="10787" b="10787"/>
          <a:stretch>
            <a:fillRect/>
          </a:stretch>
        </p:blipFill>
        <p:spPr bwMode="auto">
          <a:prstGeom prst="rect">
            <a:avLst/>
          </a:prstGeom>
          <a:noFill/>
          <a:ln>
            <a:noFill/>
          </a:ln>
        </p:spPr>
      </p:pic>
    </p:spTree>
    <p:extLst>
      <p:ext uri="{BB962C8B-B14F-4D97-AF65-F5344CB8AC3E}">
        <p14:creationId xmlns:p14="http://schemas.microsoft.com/office/powerpoint/2010/main" val="1745255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Iceland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Population:  </a:t>
            </a:r>
            <a:r>
              <a:rPr lang="en-US" dirty="0"/>
              <a:t>325,000</a:t>
            </a:r>
          </a:p>
          <a:p>
            <a:pPr marL="0" indent="0">
              <a:buNone/>
            </a:pPr>
            <a:r>
              <a:rPr lang="en-US" dirty="0" smtClean="0"/>
              <a:t>GNI</a:t>
            </a:r>
            <a:r>
              <a:rPr lang="en-US" dirty="0"/>
              <a:t>/capita (World </a:t>
            </a:r>
            <a:r>
              <a:rPr lang="en-US" dirty="0" smtClean="0"/>
              <a:t>Bank2013):  $46,290</a:t>
            </a:r>
          </a:p>
          <a:p>
            <a:pPr marL="0" indent="0">
              <a:buNone/>
            </a:pPr>
            <a:r>
              <a:rPr lang="en-US" dirty="0" smtClean="0"/>
              <a:t>Annual population growth rate: 0.65%</a:t>
            </a:r>
          </a:p>
          <a:p>
            <a:pPr marL="0" indent="0">
              <a:buNone/>
            </a:pPr>
            <a:r>
              <a:rPr lang="en-US" dirty="0" smtClean="0"/>
              <a:t>People per square mile: 8</a:t>
            </a:r>
            <a:endParaRPr lang="en-US" dirty="0"/>
          </a:p>
          <a:p>
            <a:pPr marL="0" indent="0">
              <a:buNone/>
            </a:pPr>
            <a:r>
              <a:rPr lang="en-US" dirty="0" smtClean="0"/>
              <a:t>Not </a:t>
            </a:r>
            <a:r>
              <a:rPr lang="en-US" dirty="0"/>
              <a:t>on the Renewable Energy Country </a:t>
            </a:r>
            <a:r>
              <a:rPr lang="en-US" dirty="0" smtClean="0"/>
              <a:t>				Attractiveness Index (RECAI)!</a:t>
            </a:r>
            <a:r>
              <a:rPr lang="en-US" dirty="0"/>
              <a:t> </a:t>
            </a:r>
            <a:r>
              <a:rPr lang="en-US" dirty="0" smtClean="0"/>
              <a:t> Probably too 		small to be attractive for investment</a:t>
            </a:r>
            <a:endParaRPr lang="en-US" dirty="0"/>
          </a:p>
          <a:p>
            <a:endParaRPr lang="en-US" dirty="0"/>
          </a:p>
        </p:txBody>
      </p:sp>
    </p:spTree>
    <p:extLst>
      <p:ext uri="{BB962C8B-B14F-4D97-AF65-F5344CB8AC3E}">
        <p14:creationId xmlns:p14="http://schemas.microsoft.com/office/powerpoint/2010/main" val="31202105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 name="Content Placeholder 15" descr="1e51a91a1f90e5e662aca0393ad41da2.jpg"/>
          <p:cNvPicPr>
            <a:picLocks noGrp="1" noChangeAspect="1"/>
          </p:cNvPicPr>
          <p:nvPr>
            <p:ph idx="1"/>
          </p:nvPr>
        </p:nvPicPr>
        <p:blipFill>
          <a:blip r:embed="rId2">
            <a:extLst>
              <a:ext uri="{28A0092B-C50C-407E-A947-70E740481C1C}">
                <a14:useLocalDpi xmlns:a14="http://schemas.microsoft.com/office/drawing/2010/main" val="0"/>
              </a:ext>
            </a:extLst>
          </a:blip>
          <a:srcRect l="891" r="891"/>
          <a:stretch>
            <a:fillRect/>
          </a:stretch>
        </p:blipFill>
        <p:spPr>
          <a:xfrm>
            <a:off x="1284288" y="0"/>
            <a:ext cx="6735762" cy="6858000"/>
          </a:xfrm>
        </p:spPr>
      </p:pic>
    </p:spTree>
    <p:extLst>
      <p:ext uri="{BB962C8B-B14F-4D97-AF65-F5344CB8AC3E}">
        <p14:creationId xmlns:p14="http://schemas.microsoft.com/office/powerpoint/2010/main" val="3384637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t>
            </a:r>
            <a:r>
              <a:rPr lang="en-US" dirty="0" err="1" smtClean="0"/>
              <a:t>vs</a:t>
            </a:r>
            <a:r>
              <a:rPr lang="en-US" dirty="0" smtClean="0"/>
              <a:t> Electricity</a:t>
            </a:r>
            <a:endParaRPr lang="en-US" dirty="0"/>
          </a:p>
        </p:txBody>
      </p:sp>
      <p:pic>
        <p:nvPicPr>
          <p:cNvPr id="6" name="Content Placeholder 5" descr="Iceland.png"/>
          <p:cNvPicPr>
            <a:picLocks noGrp="1" noChangeAspect="1"/>
          </p:cNvPicPr>
          <p:nvPr>
            <p:ph idx="1"/>
          </p:nvPr>
        </p:nvPicPr>
        <p:blipFill>
          <a:blip r:embed="rId2">
            <a:extLst>
              <a:ext uri="{28A0092B-C50C-407E-A947-70E740481C1C}">
                <a14:useLocalDpi xmlns:a14="http://schemas.microsoft.com/office/drawing/2010/main" val="0"/>
              </a:ext>
            </a:extLst>
          </a:blip>
          <a:srcRect t="1750" b="1750"/>
          <a:stretch>
            <a:fillRect/>
          </a:stretch>
        </p:blipFill>
        <p:spPr>
          <a:xfrm>
            <a:off x="0" y="1600200"/>
            <a:ext cx="9144000" cy="4525963"/>
          </a:xfrm>
        </p:spPr>
      </p:pic>
    </p:spTree>
    <p:extLst>
      <p:ext uri="{BB962C8B-B14F-4D97-AF65-F5344CB8AC3E}">
        <p14:creationId xmlns:p14="http://schemas.microsoft.com/office/powerpoint/2010/main" val="89569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Green Electricity?</a:t>
            </a:r>
            <a:endParaRPr lang="en-US" dirty="0"/>
          </a:p>
        </p:txBody>
      </p:sp>
      <p:pic>
        <p:nvPicPr>
          <p:cNvPr id="4" name="Content Placeholder 3" descr="iceland-renewable-opportunities-10.png"/>
          <p:cNvPicPr>
            <a:picLocks noGrp="1" noChangeAspect="1"/>
          </p:cNvPicPr>
          <p:nvPr>
            <p:ph idx="1"/>
          </p:nvPr>
        </p:nvPicPr>
        <p:blipFill>
          <a:blip r:embed="rId2">
            <a:extLst>
              <a:ext uri="{28A0092B-C50C-407E-A947-70E740481C1C}">
                <a14:useLocalDpi xmlns:a14="http://schemas.microsoft.com/office/drawing/2010/main" val="0"/>
              </a:ext>
            </a:extLst>
          </a:blip>
          <a:srcRect t="693" b="693"/>
          <a:stretch>
            <a:fillRect/>
          </a:stretch>
        </p:blipFill>
        <p:spPr/>
      </p:pic>
    </p:spTree>
    <p:extLst>
      <p:ext uri="{BB962C8B-B14F-4D97-AF65-F5344CB8AC3E}">
        <p14:creationId xmlns:p14="http://schemas.microsoft.com/office/powerpoint/2010/main" val="21031005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transportation?</a:t>
            </a:r>
            <a:endParaRPr lang="en-US" dirty="0"/>
          </a:p>
        </p:txBody>
      </p:sp>
      <p:sp>
        <p:nvSpPr>
          <p:cNvPr id="3" name="Content Placeholder 2"/>
          <p:cNvSpPr>
            <a:spLocks noGrp="1"/>
          </p:cNvSpPr>
          <p:nvPr>
            <p:ph idx="1"/>
          </p:nvPr>
        </p:nvSpPr>
        <p:spPr/>
        <p:txBody>
          <a:bodyPr>
            <a:normAutofit fontScale="62500" lnSpcReduction="20000"/>
          </a:bodyPr>
          <a:lstStyle/>
          <a:p>
            <a:r>
              <a:rPr lang="en-US" sz="4500" dirty="0"/>
              <a:t>The proportion of renewable energy Iceland is using in its fuel consumption in transport has risen tenfold since 2010, revealed recent data</a:t>
            </a:r>
            <a:r>
              <a:rPr lang="en-US" sz="4500" dirty="0" smtClean="0"/>
              <a:t>.</a:t>
            </a:r>
          </a:p>
          <a:p>
            <a:pPr marL="0" indent="0">
              <a:buNone/>
            </a:pPr>
            <a:endParaRPr lang="en-US" sz="4500" dirty="0"/>
          </a:p>
          <a:p>
            <a:r>
              <a:rPr lang="en-US" sz="4500" dirty="0"/>
              <a:t>The report, based on the development of energy transition in transportation, was released by the Ministry of Industries and Innovation on Tuesday. It showed that the share of renewable transport fuel consumption has gone up by more than two percentage points since 2010 – from 0.2 per cent to 2.4 per cent – an increase that was much sharper than anticipated.</a:t>
            </a:r>
          </a:p>
          <a:p>
            <a:pPr marL="0" indent="0">
              <a:buNone/>
            </a:pPr>
            <a:endParaRPr lang="en-US" sz="4500" dirty="0"/>
          </a:p>
          <a:p>
            <a:endParaRPr lang="en-US" dirty="0"/>
          </a:p>
        </p:txBody>
      </p:sp>
    </p:spTree>
    <p:extLst>
      <p:ext uri="{BB962C8B-B14F-4D97-AF65-F5344CB8AC3E}">
        <p14:creationId xmlns:p14="http://schemas.microsoft.com/office/powerpoint/2010/main" val="30787844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417486"/>
          </a:xfrm>
        </p:spPr>
        <p:txBody>
          <a:bodyPr>
            <a:normAutofit fontScale="92500" lnSpcReduction="10000"/>
          </a:bodyPr>
          <a:lstStyle/>
          <a:p>
            <a:r>
              <a:rPr lang="en-US" dirty="0" smtClean="0"/>
              <a:t>Meanwhile, there has also been a fivefold increase in the usage of domestic renewable transport fuels in the same period. Twenty-three per cent of renewable fuels used in transportation last year were produced in Iceland, with a number of new Icelandic companies starting to produce </a:t>
            </a:r>
            <a:r>
              <a:rPr lang="en-US" dirty="0" smtClean="0">
                <a:solidFill>
                  <a:srgbClr val="FF0000"/>
                </a:solidFill>
              </a:rPr>
              <a:t>renewable fuels</a:t>
            </a:r>
            <a:r>
              <a:rPr lang="en-US" dirty="0" smtClean="0"/>
              <a:t>.</a:t>
            </a:r>
          </a:p>
          <a:p>
            <a:pPr marL="0" indent="0">
              <a:buNone/>
            </a:pPr>
            <a:endParaRPr lang="en-US" dirty="0" smtClean="0"/>
          </a:p>
          <a:p>
            <a:r>
              <a:rPr lang="en-US" dirty="0" smtClean="0"/>
              <a:t>Furthermore, there has been a threefold increase in Iceland’s eco-friendly vehicles since 2010, with </a:t>
            </a:r>
            <a:r>
              <a:rPr lang="en-US" dirty="0" smtClean="0">
                <a:solidFill>
                  <a:srgbClr val="FF0000"/>
                </a:solidFill>
              </a:rPr>
              <a:t>charging stations </a:t>
            </a:r>
            <a:r>
              <a:rPr lang="en-US" dirty="0" smtClean="0"/>
              <a:t>and </a:t>
            </a:r>
            <a:r>
              <a:rPr lang="en-US" dirty="0" smtClean="0">
                <a:solidFill>
                  <a:srgbClr val="FF0000"/>
                </a:solidFill>
              </a:rPr>
              <a:t>methane refueling stations </a:t>
            </a:r>
            <a:r>
              <a:rPr lang="en-US" dirty="0" smtClean="0"/>
              <a:t>springing up across the country and making it easier for drivers to refuel on renewable energy.</a:t>
            </a:r>
          </a:p>
          <a:p>
            <a:pPr marL="0" indent="0">
              <a:buNone/>
            </a:pPr>
            <a:r>
              <a:rPr lang="en-US" sz="2200" dirty="0" smtClean="0">
                <a:hlinkClick r:id="rId2"/>
              </a:rPr>
              <a:t>http://www.icenews.is/2015/04/20/significant-rise-in-icelands-usage-of-renewable-transport-fuels/</a:t>
            </a:r>
            <a:endParaRPr lang="en-US" sz="2200" dirty="0" smtClean="0"/>
          </a:p>
          <a:p>
            <a:pPr marL="0" indent="0">
              <a:buNone/>
            </a:pPr>
            <a:endParaRPr lang="en-US" sz="2200" dirty="0" smtClean="0"/>
          </a:p>
          <a:p>
            <a:endParaRPr lang="en-US" dirty="0"/>
          </a:p>
        </p:txBody>
      </p:sp>
    </p:spTree>
    <p:extLst>
      <p:ext uri="{BB962C8B-B14F-4D97-AF65-F5344CB8AC3E}">
        <p14:creationId xmlns:p14="http://schemas.microsoft.com/office/powerpoint/2010/main" val="42383027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TotalTime>
  <Words>1044</Words>
  <Application>Microsoft Macintosh PowerPoint</Application>
  <PresentationFormat>On-screen Show (4:3)</PresentationFormat>
  <Paragraphs>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Renewable Energy  around the World</vt:lpstr>
      <vt:lpstr>Renewables 2015 Global Status Report</vt:lpstr>
      <vt:lpstr>Iceland, UK, Scotland, Ireland</vt:lpstr>
      <vt:lpstr>Iceland</vt:lpstr>
      <vt:lpstr>PowerPoint Presentation</vt:lpstr>
      <vt:lpstr>Energy vs Electricity</vt:lpstr>
      <vt:lpstr>Export Green Electricity?</vt:lpstr>
      <vt:lpstr>What about transportation?</vt:lpstr>
      <vt:lpstr>PowerPoint Presentation</vt:lpstr>
      <vt:lpstr>PowerPoint Presentation</vt:lpstr>
      <vt:lpstr>Iceland </vt:lpstr>
      <vt:lpstr>Scotland</vt:lpstr>
      <vt:lpstr>100% Renewable Electricity by 2020 </vt:lpstr>
      <vt:lpstr>MeyGen tidal project</vt:lpstr>
      <vt:lpstr>PowerPoint Presentation</vt:lpstr>
      <vt:lpstr>United Kingdom</vt:lpstr>
      <vt:lpstr>Swansea Bay Tidal Lagoon</vt:lpstr>
      <vt:lpstr>E-planes cross the Channel</vt:lpstr>
      <vt:lpstr>PowerPoint Presentation</vt:lpstr>
      <vt:lpstr>PowerPoint Presentation</vt:lpstr>
      <vt:lpstr>E-Fan</vt:lpstr>
      <vt:lpstr>PowerPoint Presentation</vt:lpstr>
      <vt:lpstr>Cri Cri </vt:lpstr>
      <vt:lpstr>London Array World’s Largest Off-Shore Wind Farm</vt:lpstr>
      <vt:lpstr>Ireland</vt:lpstr>
      <vt:lpstr>Ireland</vt:lpstr>
      <vt:lpstr>EirGrid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around the World</dc:title>
  <dc:creator>macadmin</dc:creator>
  <cp:lastModifiedBy>macadmin</cp:lastModifiedBy>
  <cp:revision>24</cp:revision>
  <dcterms:created xsi:type="dcterms:W3CDTF">2015-06-08T19:07:57Z</dcterms:created>
  <dcterms:modified xsi:type="dcterms:W3CDTF">2015-07-30T21:34:15Z</dcterms:modified>
</cp:coreProperties>
</file>